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84" r:id="rId7"/>
    <p:sldId id="285" r:id="rId8"/>
    <p:sldId id="286" r:id="rId9"/>
    <p:sldId id="288" r:id="rId10"/>
    <p:sldId id="287" r:id="rId11"/>
    <p:sldId id="290" r:id="rId12"/>
    <p:sldId id="289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C6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505E3EF-67EA-436B-97B2-0124C06EBD24}" styleName="中間スタイル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中間スタイル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73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930CCB-286D-48F9-119D-711C7BA1B8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C8A9B09-88ED-6E50-C36F-9FFCE93386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202A41C-5B8B-EC1E-6BCB-36089108BE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B077-8AD7-4722-B0EE-58084CD2F806}" type="datetimeFigureOut">
              <a:rPr kumimoji="1" lang="ja-JP" altLang="en-US" smtClean="0"/>
              <a:t>2022/7/18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D6EB1FF-814D-6F35-B3AC-278CE1D8C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C0143C-B6B7-5EA3-8046-1ADA48416E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E374F-C021-4E4B-9B06-F8CA7FABC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2544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470107-76DE-876A-809B-2B9997094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9A103B1-C183-18A1-0F35-58C3AD6EEC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F473D4-F4A8-1F93-04F7-793D11CFF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B077-8AD7-4722-B0EE-58084CD2F806}" type="datetimeFigureOut">
              <a:rPr kumimoji="1" lang="ja-JP" altLang="en-US" smtClean="0"/>
              <a:t>2022/7/18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40F6A3-43E0-9DB6-DE26-519358130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8AFC97-3E71-1698-28DC-AA989563E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E374F-C021-4E4B-9B06-F8CA7FABC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5137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8DAE687-09C9-7AC3-0AC2-C8E1595CB9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858FE0-CA8F-4333-1176-E9A2D980FF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CF9BB0-E532-68B6-B2BE-4535A59AB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B077-8AD7-4722-B0EE-58084CD2F806}" type="datetimeFigureOut">
              <a:rPr kumimoji="1" lang="ja-JP" altLang="en-US" smtClean="0"/>
              <a:t>2022/7/18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65091CC-7578-B6CF-818D-A38E8362B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D82CA1-A1D0-C74A-B694-F626A88D91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E374F-C021-4E4B-9B06-F8CA7FABC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65043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5381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FD1018-A3F3-AFEE-AFFC-B71D55EFD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E606900-73DA-B990-D755-4E095323FC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872DA3-A0ED-1F67-8047-DD4C417CC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B077-8AD7-4722-B0EE-58084CD2F806}" type="datetimeFigureOut">
              <a:rPr kumimoji="1" lang="ja-JP" altLang="en-US" smtClean="0"/>
              <a:t>2022/7/18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82A456-1356-F4EE-3F89-E94BF51DB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62873B-2A82-F5F0-CDCB-3435DFE26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E374F-C021-4E4B-9B06-F8CA7FABC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2780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B1B74F-706D-40CA-DA8C-13DC3927B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29FF3-073A-56EE-BEB4-4D2A24730E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271F80-7718-BB2A-6F12-144BE5D3B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B077-8AD7-4722-B0EE-58084CD2F806}" type="datetimeFigureOut">
              <a:rPr kumimoji="1" lang="ja-JP" altLang="en-US" smtClean="0"/>
              <a:t>2022/7/18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A388C3-B9F4-F810-6350-146F1078A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564BF84-B828-5930-5C55-0E5C1F360C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E374F-C021-4E4B-9B06-F8CA7FABC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4049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85DBB7-2983-BC92-7740-07736D1644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77326E3-A495-394F-253E-47B8898D6D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9E93735-CB29-BA82-BD41-48ABC1E77C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2A7DFF0-EB35-B3ED-9EB6-6682DA788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B077-8AD7-4722-B0EE-58084CD2F806}" type="datetimeFigureOut">
              <a:rPr kumimoji="1" lang="ja-JP" altLang="en-US" smtClean="0"/>
              <a:t>2022/7/18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EE552DD-6A6B-8129-8238-31DAD344E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6BC8B59-29F7-BE9C-7A11-B716FE6D2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E374F-C021-4E4B-9B06-F8CA7FABC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539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8CB0A0-5938-9A76-49F9-220459E3C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E130F98-A116-804D-0565-C389AB04BC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A697749-C03A-561A-4310-80C92D9736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2254246-3BF7-AEC6-D333-61A4F168CB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F44DB8A-4EDA-21EF-BEA0-35E9C4FDBC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2C423C8-1A25-B57D-33D9-BF32BE1A4C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B077-8AD7-4722-B0EE-58084CD2F806}" type="datetimeFigureOut">
              <a:rPr kumimoji="1" lang="ja-JP" altLang="en-US" smtClean="0"/>
              <a:t>2022/7/18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CF910C9-098D-333D-EBD4-864EE3F609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BCFB733-B1E0-79A2-6A71-A0E9C285F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E374F-C021-4E4B-9B06-F8CA7FABC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2118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548733-617A-F823-6281-88FB949F4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E60116D-B940-FFAC-F688-E6FC3CA16E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B077-8AD7-4722-B0EE-58084CD2F806}" type="datetimeFigureOut">
              <a:rPr kumimoji="1" lang="ja-JP" altLang="en-US" smtClean="0"/>
              <a:t>2022/7/18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88CCA15-6E18-C191-9C03-43AA0D683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F805031-6E4D-1E83-D042-B74074651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E374F-C021-4E4B-9B06-F8CA7FABC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840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A122806-306D-5286-D4E5-D0580474F8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B077-8AD7-4722-B0EE-58084CD2F806}" type="datetimeFigureOut">
              <a:rPr kumimoji="1" lang="ja-JP" altLang="en-US" smtClean="0"/>
              <a:t>2022/7/18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CF156D7-4D0C-27C4-4569-AE138A86F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D5DF816-56D0-EA11-CB46-B874872DF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E374F-C021-4E4B-9B06-F8CA7FABC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5171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52D9F3A-5FC1-0ABD-2E60-C95016120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ECAA8EB-F6D1-E4D1-CBE8-AA53325A84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1EDC710-02DE-0BB3-9CAF-BFF0C1D710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1C90F7-EBDC-6740-79C1-BF8C364BA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B077-8AD7-4722-B0EE-58084CD2F806}" type="datetimeFigureOut">
              <a:rPr kumimoji="1" lang="ja-JP" altLang="en-US" smtClean="0"/>
              <a:t>2022/7/18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C146AD4-63FC-7AD4-8168-020E3BECC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E9CC56D-5BC7-509A-8DDD-3A77FFFA0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E374F-C021-4E4B-9B06-F8CA7FABC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4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87E4019-F4FE-B54E-5D03-79999C344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72CF994C-7D01-774C-1B88-3B309C906A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A23B857-017F-36D8-1805-564837081D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974252E-4750-0C7D-3CE3-709CE8D077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EB077-8AD7-4722-B0EE-58084CD2F806}" type="datetimeFigureOut">
              <a:rPr kumimoji="1" lang="ja-JP" altLang="en-US" smtClean="0"/>
              <a:t>2022/7/18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AA55FF7-4283-A223-AFEE-606DA45EE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79063B-8672-FEEE-4BBF-BD7DBCF2E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E374F-C021-4E4B-9B06-F8CA7FABC3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490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2A485EA-97D9-15A3-92AD-A7BD4D758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83FC34B-28C5-46D1-D6CE-170975132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C852EE-FA24-7E5C-CA94-129CCDE39F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fld id="{A04EB077-8AD7-4722-B0EE-58084CD2F806}" type="datetimeFigureOut">
              <a:rPr lang="ja-JP" altLang="en-US" smtClean="0"/>
              <a:pPr/>
              <a:t>2022/7/18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17ACA5-92DE-587B-311F-E3ED711E4D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700ABE3-A3A3-2161-7192-78B4EAD6FB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fld id="{C95E374F-C021-4E4B-9B06-F8CA7FABC359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512437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B50980-3247-E657-546E-1D70A4C43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476499"/>
            <a:ext cx="9144000" cy="1033463"/>
          </a:xfrm>
        </p:spPr>
        <p:txBody>
          <a:bodyPr>
            <a:normAutofit/>
          </a:bodyPr>
          <a:lstStyle/>
          <a:p>
            <a:r>
              <a:rPr lang="ja-JP" altLang="en-US" sz="4400" dirty="0"/>
              <a:t>マーケティング戦略</a:t>
            </a:r>
            <a:endParaRPr kumimoji="1" lang="ja-JP" altLang="en-US" sz="4400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6D5EEAC-B832-016A-4E6E-C5D5A69145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33900"/>
            <a:ext cx="9144000" cy="723900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345729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F7B36E3-44D6-3894-E1A7-4D4FEAB45101}"/>
              </a:ext>
            </a:extLst>
          </p:cNvPr>
          <p:cNvSpPr txBox="1"/>
          <p:nvPr/>
        </p:nvSpPr>
        <p:spPr>
          <a:xfrm>
            <a:off x="8784267" y="5241205"/>
            <a:ext cx="2888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072BDA3A-ADAD-8E8E-3A59-C61A6C14B0A1}"/>
              </a:ext>
            </a:extLst>
          </p:cNvPr>
          <p:cNvSpPr txBox="1"/>
          <p:nvPr/>
        </p:nvSpPr>
        <p:spPr>
          <a:xfrm>
            <a:off x="8498934" y="2253378"/>
            <a:ext cx="325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</a:t>
            </a:r>
            <a:endParaRPr kumimoji="1" lang="ja-JP" alt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F1EBE9C4-0D3D-2C39-9117-5B3518F09C6E}"/>
              </a:ext>
            </a:extLst>
          </p:cNvPr>
          <p:cNvCxnSpPr>
            <a:cxnSpLocks/>
          </p:cNvCxnSpPr>
          <p:nvPr/>
        </p:nvCxnSpPr>
        <p:spPr>
          <a:xfrm>
            <a:off x="8903846" y="2831843"/>
            <a:ext cx="0" cy="2276924"/>
          </a:xfrm>
          <a:prstGeom prst="straightConnector1">
            <a:avLst/>
          </a:prstGeom>
          <a:ln>
            <a:solidFill>
              <a:srgbClr val="454545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5E8F429-12CA-18F0-804A-2DE364F3B7C5}"/>
              </a:ext>
            </a:extLst>
          </p:cNvPr>
          <p:cNvSpPr txBox="1"/>
          <p:nvPr/>
        </p:nvSpPr>
        <p:spPr>
          <a:xfrm>
            <a:off x="7235915" y="3801029"/>
            <a:ext cx="3225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g</a:t>
            </a:r>
            <a:endParaRPr kumimoji="1" lang="ja-JP" alt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95A9BE5-7276-DDA0-5D71-8AFB18C3964F}"/>
              </a:ext>
            </a:extLst>
          </p:cNvPr>
          <p:cNvSpPr txBox="1"/>
          <p:nvPr/>
        </p:nvSpPr>
        <p:spPr>
          <a:xfrm>
            <a:off x="10175049" y="3425805"/>
            <a:ext cx="3321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kumimoji="1" lang="en-US" altLang="ja-JP" sz="1600" b="1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</a:t>
            </a:r>
            <a:endParaRPr kumimoji="1" lang="ja-JP" alt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0C4CD4DF-4B5F-EAE8-44D6-3ABA8C4A3A0C}"/>
              </a:ext>
            </a:extLst>
          </p:cNvPr>
          <p:cNvCxnSpPr>
            <a:cxnSpLocks/>
          </p:cNvCxnSpPr>
          <p:nvPr/>
        </p:nvCxnSpPr>
        <p:spPr>
          <a:xfrm>
            <a:off x="7821511" y="3972001"/>
            <a:ext cx="2155109" cy="0"/>
          </a:xfrm>
          <a:prstGeom prst="straightConnector1">
            <a:avLst/>
          </a:prstGeom>
          <a:ln>
            <a:solidFill>
              <a:srgbClr val="454545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楕円 6">
            <a:extLst>
              <a:ext uri="{FF2B5EF4-FFF2-40B4-BE49-F238E27FC236}">
                <a16:creationId xmlns:a16="http://schemas.microsoft.com/office/drawing/2014/main" id="{0A10D0E2-A47E-9C84-B378-0E87C3607093}"/>
              </a:ext>
            </a:extLst>
          </p:cNvPr>
          <p:cNvSpPr/>
          <p:nvPr/>
        </p:nvSpPr>
        <p:spPr>
          <a:xfrm>
            <a:off x="9433631" y="4395164"/>
            <a:ext cx="833602" cy="833602"/>
          </a:xfrm>
          <a:prstGeom prst="ellipse">
            <a:avLst/>
          </a:prstGeom>
          <a:solidFill>
            <a:srgbClr val="8AC6D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自社</a:t>
            </a:r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5F7C073F-6CB4-D791-84D2-364E29FE6FE9}"/>
              </a:ext>
            </a:extLst>
          </p:cNvPr>
          <p:cNvSpPr/>
          <p:nvPr/>
        </p:nvSpPr>
        <p:spPr>
          <a:xfrm>
            <a:off x="9143018" y="2928275"/>
            <a:ext cx="833602" cy="833602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Ａ社</a:t>
            </a: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35ED5479-1ABE-FDC6-9C1C-FA7648737408}"/>
              </a:ext>
            </a:extLst>
          </p:cNvPr>
          <p:cNvSpPr/>
          <p:nvPr/>
        </p:nvSpPr>
        <p:spPr>
          <a:xfrm>
            <a:off x="7806538" y="2865166"/>
            <a:ext cx="833602" cy="833602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</a:t>
            </a:r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社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1523BCC3-B680-EBE0-8D87-282E57A074E3}"/>
              </a:ext>
            </a:extLst>
          </p:cNvPr>
          <p:cNvSpPr txBox="1"/>
          <p:nvPr/>
        </p:nvSpPr>
        <p:spPr>
          <a:xfrm>
            <a:off x="3243590" y="5269965"/>
            <a:ext cx="3337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</a:t>
            </a:r>
            <a:endParaRPr kumimoji="1" lang="ja-JP" alt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278A07F-6B1F-1BAF-FAC1-EEF2E865F422}"/>
              </a:ext>
            </a:extLst>
          </p:cNvPr>
          <p:cNvSpPr txBox="1"/>
          <p:nvPr/>
        </p:nvSpPr>
        <p:spPr>
          <a:xfrm>
            <a:off x="3198441" y="2224617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a</a:t>
            </a: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9376334D-4219-9EB2-7952-EDF25C8F493F}"/>
              </a:ext>
            </a:extLst>
          </p:cNvPr>
          <p:cNvCxnSpPr>
            <a:cxnSpLocks/>
          </p:cNvCxnSpPr>
          <p:nvPr/>
        </p:nvCxnSpPr>
        <p:spPr>
          <a:xfrm>
            <a:off x="3358903" y="2859629"/>
            <a:ext cx="0" cy="2276925"/>
          </a:xfrm>
          <a:prstGeom prst="straightConnector1">
            <a:avLst/>
          </a:prstGeom>
          <a:ln>
            <a:solidFill>
              <a:srgbClr val="454545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1DCD935-4565-57B4-5DCC-A3F10AF52C69}"/>
              </a:ext>
            </a:extLst>
          </p:cNvPr>
          <p:cNvSpPr txBox="1"/>
          <p:nvPr/>
        </p:nvSpPr>
        <p:spPr>
          <a:xfrm>
            <a:off x="1138007" y="3808836"/>
            <a:ext cx="3161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</a:t>
            </a:r>
            <a:endParaRPr kumimoji="1" lang="ja-JP" alt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83AEC796-4EE2-1289-79C8-D6EC63CE8BD1}"/>
              </a:ext>
            </a:extLst>
          </p:cNvPr>
          <p:cNvSpPr txBox="1"/>
          <p:nvPr/>
        </p:nvSpPr>
        <p:spPr>
          <a:xfrm>
            <a:off x="4497042" y="3761615"/>
            <a:ext cx="33374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d</a:t>
            </a:r>
            <a:endParaRPr kumimoji="1" lang="ja-JP" altLang="en-US" sz="1600" b="1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13821125-E14F-ADE6-22A5-DED8B96240D3}"/>
              </a:ext>
            </a:extLst>
          </p:cNvPr>
          <p:cNvCxnSpPr>
            <a:cxnSpLocks/>
          </p:cNvCxnSpPr>
          <p:nvPr/>
        </p:nvCxnSpPr>
        <p:spPr>
          <a:xfrm>
            <a:off x="2163638" y="3999787"/>
            <a:ext cx="2155109" cy="0"/>
          </a:xfrm>
          <a:prstGeom prst="straightConnector1">
            <a:avLst/>
          </a:prstGeom>
          <a:ln>
            <a:solidFill>
              <a:srgbClr val="454545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楕円 18">
            <a:extLst>
              <a:ext uri="{FF2B5EF4-FFF2-40B4-BE49-F238E27FC236}">
                <a16:creationId xmlns:a16="http://schemas.microsoft.com/office/drawing/2014/main" id="{664CDE70-8659-3B66-8315-38602E50ECF8}"/>
              </a:ext>
            </a:extLst>
          </p:cNvPr>
          <p:cNvSpPr/>
          <p:nvPr/>
        </p:nvSpPr>
        <p:spPr>
          <a:xfrm>
            <a:off x="3901946" y="4302952"/>
            <a:ext cx="833602" cy="833602"/>
          </a:xfrm>
          <a:prstGeom prst="ellipse">
            <a:avLst/>
          </a:prstGeom>
          <a:solidFill>
            <a:srgbClr val="8AC6D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自社</a:t>
            </a:r>
          </a:p>
        </p:txBody>
      </p:sp>
      <p:sp>
        <p:nvSpPr>
          <p:cNvPr id="20" name="楕円 19">
            <a:extLst>
              <a:ext uri="{FF2B5EF4-FFF2-40B4-BE49-F238E27FC236}">
                <a16:creationId xmlns:a16="http://schemas.microsoft.com/office/drawing/2014/main" id="{7D14A91F-5DE0-029E-4EA3-0C3FBBE5AEA5}"/>
              </a:ext>
            </a:extLst>
          </p:cNvPr>
          <p:cNvSpPr/>
          <p:nvPr/>
        </p:nvSpPr>
        <p:spPr>
          <a:xfrm>
            <a:off x="3598075" y="2749385"/>
            <a:ext cx="833602" cy="833602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Ａ社</a:t>
            </a:r>
          </a:p>
        </p:txBody>
      </p:sp>
      <p:sp>
        <p:nvSpPr>
          <p:cNvPr id="21" name="楕円 20">
            <a:extLst>
              <a:ext uri="{FF2B5EF4-FFF2-40B4-BE49-F238E27FC236}">
                <a16:creationId xmlns:a16="http://schemas.microsoft.com/office/drawing/2014/main" id="{6DD7C095-18DF-8FB6-7B45-8B8B43029101}"/>
              </a:ext>
            </a:extLst>
          </p:cNvPr>
          <p:cNvSpPr/>
          <p:nvPr/>
        </p:nvSpPr>
        <p:spPr>
          <a:xfrm>
            <a:off x="2010721" y="4433351"/>
            <a:ext cx="833602" cy="833602"/>
          </a:xfrm>
          <a:prstGeom prst="ellipse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B</a:t>
            </a:r>
            <a:r>
              <a:rPr kumimoji="1" lang="ja-JP" altLang="en-US" sz="1600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社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6AB3002B-B9B0-17B7-C1DC-9D6AFE8DDC78}"/>
              </a:ext>
            </a:extLst>
          </p:cNvPr>
          <p:cNvSpPr txBox="1"/>
          <p:nvPr/>
        </p:nvSpPr>
        <p:spPr>
          <a:xfrm>
            <a:off x="1025977" y="1332392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45454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検討①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ADC0AAFD-EAAC-EF48-6A64-CA71DD0D4131}"/>
              </a:ext>
            </a:extLst>
          </p:cNvPr>
          <p:cNvSpPr txBox="1"/>
          <p:nvPr/>
        </p:nvSpPr>
        <p:spPr>
          <a:xfrm>
            <a:off x="6855528" y="1332392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>
                <a:solidFill>
                  <a:srgbClr val="45454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検討②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796FF42-7FC1-1EDF-0AAE-240F9D2A5810}"/>
              </a:ext>
            </a:extLst>
          </p:cNvPr>
          <p:cNvSpPr txBox="1"/>
          <p:nvPr/>
        </p:nvSpPr>
        <p:spPr>
          <a:xfrm>
            <a:off x="4467160" y="119906"/>
            <a:ext cx="3429145" cy="5078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ja-JP" altLang="en-US" sz="2700" b="1" dirty="0">
                <a:solidFill>
                  <a:srgbClr val="45454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ポジショニングマップ</a:t>
            </a:r>
          </a:p>
        </p:txBody>
      </p:sp>
    </p:spTree>
    <p:extLst>
      <p:ext uri="{BB962C8B-B14F-4D97-AF65-F5344CB8AC3E}">
        <p14:creationId xmlns:p14="http://schemas.microsoft.com/office/powerpoint/2010/main" val="14639338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B39D5D8-20EE-2969-9236-603A024749DB}"/>
              </a:ext>
            </a:extLst>
          </p:cNvPr>
          <p:cNvSpPr txBox="1"/>
          <p:nvPr/>
        </p:nvSpPr>
        <p:spPr>
          <a:xfrm>
            <a:off x="4763718" y="119906"/>
            <a:ext cx="2836033" cy="5078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ja-JP" altLang="en-US" sz="2700" b="1" dirty="0">
                <a:solidFill>
                  <a:srgbClr val="45454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ここまでのまとめ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B283BAC-0836-D10F-8479-ED0F1592EE30}"/>
              </a:ext>
            </a:extLst>
          </p:cNvPr>
          <p:cNvSpPr/>
          <p:nvPr/>
        </p:nvSpPr>
        <p:spPr>
          <a:xfrm>
            <a:off x="685799" y="1185778"/>
            <a:ext cx="3771901" cy="595397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 ターゲットはどんな人？</a:t>
            </a:r>
            <a:endParaRPr kumimoji="1" lang="ja-JP" altLang="en-US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D5D4F75-ACB8-447E-B47F-E33CBFCD1C2A}"/>
              </a:ext>
            </a:extLst>
          </p:cNvPr>
          <p:cNvSpPr/>
          <p:nvPr/>
        </p:nvSpPr>
        <p:spPr>
          <a:xfrm>
            <a:off x="685799" y="3643228"/>
            <a:ext cx="6334126" cy="976397"/>
          </a:xfrm>
          <a:prstGeom prst="rect">
            <a:avLst/>
          </a:prstGeom>
          <a:solidFill>
            <a:schemeClr val="bg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■ 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自社独自の強みは？</a:t>
            </a:r>
            <a:r>
              <a:rPr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どんな点を差別化ポイントにする？</a:t>
            </a:r>
            <a:endParaRPr kumimoji="1" lang="ja-JP" altLang="en-US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5763587-19CD-D598-BD53-AD8DD9954F61}"/>
              </a:ext>
            </a:extLst>
          </p:cNvPr>
          <p:cNvSpPr/>
          <p:nvPr/>
        </p:nvSpPr>
        <p:spPr>
          <a:xfrm>
            <a:off x="609600" y="1905000"/>
            <a:ext cx="10515600" cy="976397"/>
          </a:xfrm>
          <a:prstGeom prst="rect">
            <a:avLst/>
          </a:prstGeom>
          <a:solidFill>
            <a:schemeClr val="bg1"/>
          </a:solidFill>
          <a:ln w="38100">
            <a:solidFill>
              <a:srgbClr val="8AC6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kumimoji="1" lang="ja-JP" altLang="en-US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E661008-CC7C-C6E9-6467-73CFCC05DB3C}"/>
              </a:ext>
            </a:extLst>
          </p:cNvPr>
          <p:cNvSpPr/>
          <p:nvPr/>
        </p:nvSpPr>
        <p:spPr>
          <a:xfrm>
            <a:off x="609600" y="4643522"/>
            <a:ext cx="10515600" cy="976397"/>
          </a:xfrm>
          <a:prstGeom prst="rect">
            <a:avLst/>
          </a:prstGeom>
          <a:solidFill>
            <a:schemeClr val="bg1"/>
          </a:solidFill>
          <a:ln w="38100">
            <a:solidFill>
              <a:srgbClr val="8AC6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kumimoji="1" lang="ja-JP" altLang="en-US" dirty="0">
              <a:solidFill>
                <a:schemeClr val="tx1">
                  <a:lumMod val="85000"/>
                  <a:lumOff val="1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00753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2">
            <a:extLst>
              <a:ext uri="{FF2B5EF4-FFF2-40B4-BE49-F238E27FC236}">
                <a16:creationId xmlns:a16="http://schemas.microsoft.com/office/drawing/2014/main" id="{0FFE4D3B-2298-3A64-A1FA-3B669619020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1533720"/>
              </p:ext>
            </p:extLst>
          </p:nvPr>
        </p:nvGraphicFramePr>
        <p:xfrm>
          <a:off x="594213" y="761646"/>
          <a:ext cx="11175039" cy="584870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154865">
                  <a:extLst>
                    <a:ext uri="{9D8B030D-6E8A-4147-A177-3AD203B41FA5}">
                      <a16:colId xmlns:a16="http://schemas.microsoft.com/office/drawing/2014/main" val="3349866612"/>
                    </a:ext>
                  </a:extLst>
                </a:gridCol>
                <a:gridCol w="2524125">
                  <a:extLst>
                    <a:ext uri="{9D8B030D-6E8A-4147-A177-3AD203B41FA5}">
                      <a16:colId xmlns:a16="http://schemas.microsoft.com/office/drawing/2014/main" val="677776374"/>
                    </a:ext>
                  </a:extLst>
                </a:gridCol>
                <a:gridCol w="6496049">
                  <a:extLst>
                    <a:ext uri="{9D8B030D-6E8A-4147-A177-3AD203B41FA5}">
                      <a16:colId xmlns:a16="http://schemas.microsoft.com/office/drawing/2014/main" val="147167841"/>
                    </a:ext>
                  </a:extLst>
                </a:gridCol>
              </a:tblGrid>
              <a:tr h="5560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４Ｐ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４Ｃ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自社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53805194"/>
                  </a:ext>
                </a:extLst>
              </a:tr>
              <a:tr h="1323173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rgbClr val="454545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商品（</a:t>
                      </a:r>
                      <a:r>
                        <a:rPr kumimoji="1" lang="en-US" altLang="ja-JP" sz="1400" dirty="0">
                          <a:solidFill>
                            <a:srgbClr val="454545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Product</a:t>
                      </a:r>
                      <a:r>
                        <a:rPr kumimoji="1" lang="ja-JP" altLang="en-US" sz="1400" dirty="0">
                          <a:solidFill>
                            <a:srgbClr val="454545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rgbClr val="454545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顧客価値</a:t>
                      </a:r>
                      <a:endParaRPr kumimoji="1" lang="en-US" altLang="ja-JP" sz="1400" dirty="0">
                        <a:solidFill>
                          <a:srgbClr val="454545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400" dirty="0">
                          <a:solidFill>
                            <a:srgbClr val="454545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</a:t>
                      </a:r>
                      <a:r>
                        <a:rPr kumimoji="1" lang="en-US" altLang="ja-JP" sz="1400" dirty="0">
                          <a:solidFill>
                            <a:srgbClr val="454545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Customer Value</a:t>
                      </a:r>
                      <a:r>
                        <a:rPr kumimoji="1" lang="ja-JP" altLang="en-US" sz="1400" dirty="0">
                          <a:solidFill>
                            <a:srgbClr val="454545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454545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6997073"/>
                  </a:ext>
                </a:extLst>
              </a:tr>
              <a:tr h="1323173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rgbClr val="454545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価格（</a:t>
                      </a:r>
                      <a:r>
                        <a:rPr kumimoji="1" lang="en-US" altLang="ja-JP" sz="1400" dirty="0">
                          <a:solidFill>
                            <a:srgbClr val="454545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Price</a:t>
                      </a:r>
                      <a:r>
                        <a:rPr kumimoji="1" lang="ja-JP" altLang="en-US" sz="1400" dirty="0">
                          <a:solidFill>
                            <a:srgbClr val="454545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rgbClr val="454545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顧客のコスト（</a:t>
                      </a:r>
                      <a:r>
                        <a:rPr kumimoji="1" lang="en-US" altLang="ja-JP" sz="1400" dirty="0">
                          <a:solidFill>
                            <a:srgbClr val="454545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Cost</a:t>
                      </a:r>
                      <a:r>
                        <a:rPr kumimoji="1" lang="ja-JP" altLang="en-US" sz="1400" dirty="0">
                          <a:solidFill>
                            <a:srgbClr val="454545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454545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42156000"/>
                  </a:ext>
                </a:extLst>
              </a:tr>
              <a:tr h="1323173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rgbClr val="454545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流通（</a:t>
                      </a:r>
                      <a:r>
                        <a:rPr kumimoji="1" lang="en-US" altLang="ja-JP" sz="1400" dirty="0">
                          <a:solidFill>
                            <a:srgbClr val="454545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Place</a:t>
                      </a:r>
                      <a:r>
                        <a:rPr kumimoji="1" lang="ja-JP" altLang="en-US" sz="1400" dirty="0">
                          <a:solidFill>
                            <a:srgbClr val="454545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rgbClr val="454545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顧客にとっての利便性（</a:t>
                      </a:r>
                      <a:r>
                        <a:rPr kumimoji="1" lang="en-US" altLang="ja-JP" sz="1400" dirty="0">
                          <a:solidFill>
                            <a:srgbClr val="454545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Convenience</a:t>
                      </a:r>
                      <a:r>
                        <a:rPr kumimoji="1" lang="ja-JP" altLang="en-US" sz="1400" dirty="0">
                          <a:solidFill>
                            <a:srgbClr val="454545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454545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793829133"/>
                  </a:ext>
                </a:extLst>
              </a:tr>
              <a:tr h="1323173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rgbClr val="454545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販売促進（</a:t>
                      </a:r>
                      <a:r>
                        <a:rPr kumimoji="1" lang="en-US" altLang="ja-JP" sz="1400" dirty="0">
                          <a:solidFill>
                            <a:srgbClr val="454545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Promotion</a:t>
                      </a:r>
                      <a:r>
                        <a:rPr kumimoji="1" lang="ja-JP" altLang="en-US" sz="1400" dirty="0">
                          <a:solidFill>
                            <a:srgbClr val="454545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rgbClr val="454545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顧客とのコミュニケーション（</a:t>
                      </a:r>
                      <a:r>
                        <a:rPr kumimoji="1" lang="en-US" altLang="ja-JP" sz="1400" dirty="0">
                          <a:solidFill>
                            <a:srgbClr val="454545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Communication</a:t>
                      </a:r>
                      <a:r>
                        <a:rPr kumimoji="1" lang="ja-JP" altLang="en-US" sz="1400" dirty="0">
                          <a:solidFill>
                            <a:srgbClr val="454545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454545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0738276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CA382BD-C2CC-3CC3-7693-8C5A192E737A}"/>
              </a:ext>
            </a:extLst>
          </p:cNvPr>
          <p:cNvSpPr txBox="1"/>
          <p:nvPr/>
        </p:nvSpPr>
        <p:spPr>
          <a:xfrm>
            <a:off x="5311944" y="119906"/>
            <a:ext cx="1739579" cy="5078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ja-JP" altLang="en-US" sz="2700" b="1" dirty="0">
                <a:solidFill>
                  <a:srgbClr val="45454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自社の４Ｐ</a:t>
            </a:r>
          </a:p>
        </p:txBody>
      </p:sp>
    </p:spTree>
    <p:extLst>
      <p:ext uri="{BB962C8B-B14F-4D97-AF65-F5344CB8AC3E}">
        <p14:creationId xmlns:p14="http://schemas.microsoft.com/office/powerpoint/2010/main" val="2870794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3C38575-7F95-0BFC-1936-B4A23EB646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3115" y="359639"/>
            <a:ext cx="7545770" cy="61387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517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24F7045E-A17A-E3CF-9FF3-4E3857BD15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690" y="158212"/>
            <a:ext cx="11028620" cy="654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9109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50FCDB3A-6995-9EFB-674E-F15CDF8C52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318" y="506442"/>
            <a:ext cx="11150107" cy="5845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7942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C5EB50A-ABEB-EC6E-BCDE-C7F0092D1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49275"/>
          </a:xfrm>
        </p:spPr>
        <p:txBody>
          <a:bodyPr>
            <a:noAutofit/>
          </a:bodyPr>
          <a:lstStyle/>
          <a:p>
            <a:pPr algn="ctr"/>
            <a:r>
              <a:rPr kumimoji="1" lang="en-US" altLang="ja-JP" sz="3200" dirty="0"/>
              <a:t>3C</a:t>
            </a:r>
            <a:r>
              <a:rPr kumimoji="1" lang="ja-JP" altLang="en-US" sz="3200" dirty="0"/>
              <a:t>分析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40524D94-DC7D-CD7A-BC09-4B1E39B528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2895517"/>
              </p:ext>
            </p:extLst>
          </p:nvPr>
        </p:nvGraphicFramePr>
        <p:xfrm>
          <a:off x="643713" y="1458626"/>
          <a:ext cx="10376712" cy="4656423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535452">
                  <a:extLst>
                    <a:ext uri="{9D8B030D-6E8A-4147-A177-3AD203B41FA5}">
                      <a16:colId xmlns:a16="http://schemas.microsoft.com/office/drawing/2014/main" val="1541602951"/>
                    </a:ext>
                  </a:extLst>
                </a:gridCol>
                <a:gridCol w="3640610">
                  <a:extLst>
                    <a:ext uri="{9D8B030D-6E8A-4147-A177-3AD203B41FA5}">
                      <a16:colId xmlns:a16="http://schemas.microsoft.com/office/drawing/2014/main" val="4204128030"/>
                    </a:ext>
                  </a:extLst>
                </a:gridCol>
                <a:gridCol w="5200650">
                  <a:extLst>
                    <a:ext uri="{9D8B030D-6E8A-4147-A177-3AD203B41FA5}">
                      <a16:colId xmlns:a16="http://schemas.microsoft.com/office/drawing/2014/main" val="4138916233"/>
                    </a:ext>
                  </a:extLst>
                </a:gridCol>
              </a:tblGrid>
              <a:tr h="375988"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分析のポイント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8735464"/>
                  </a:ext>
                </a:extLst>
              </a:tr>
              <a:tr h="14053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顧客・市場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①市場規模</a:t>
                      </a:r>
                      <a:endParaRPr kumimoji="1" lang="en-US" altLang="ja-JP" sz="16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6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②市場の成長性</a:t>
                      </a:r>
                      <a:endParaRPr kumimoji="1" lang="en-US" altLang="ja-JP" sz="16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6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③顧客のニーズ</a:t>
                      </a:r>
                      <a:endParaRPr kumimoji="1" lang="en-US" altLang="ja-JP" sz="16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6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④顧客の購買行動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74443485"/>
                  </a:ext>
                </a:extLst>
              </a:tr>
              <a:tr h="146977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自社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①理念・戦略</a:t>
                      </a:r>
                      <a:endParaRPr kumimoji="1" lang="en-US" altLang="ja-JP" sz="16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6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②強み・弱み、提供できる価値</a:t>
                      </a:r>
                      <a:endParaRPr kumimoji="1" lang="en-US" altLang="ja-JP" sz="16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6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③経営資源</a:t>
                      </a:r>
                      <a:endParaRPr kumimoji="1" lang="en-US" altLang="ja-JP" sz="16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6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④結果を出す仕組み</a:t>
                      </a:r>
                      <a:endParaRPr kumimoji="1" lang="en-US" altLang="ja-JP" sz="16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6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⑤営業成績（売上・シェア・商品）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94282959"/>
                  </a:ext>
                </a:extLst>
              </a:tr>
              <a:tr h="140533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6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競合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①競合の特定、シェア</a:t>
                      </a:r>
                      <a:endParaRPr kumimoji="1" lang="en-US" altLang="ja-JP" sz="16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6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②競合の売上実績</a:t>
                      </a:r>
                      <a:endParaRPr kumimoji="1" lang="en-US" altLang="ja-JP" sz="16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6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③結果を生み出したリソースや仕組み</a:t>
                      </a:r>
                      <a:endParaRPr kumimoji="1" lang="en-US" altLang="ja-JP" sz="16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  <a:p>
                      <a:r>
                        <a:rPr kumimoji="1" lang="ja-JP" altLang="en-US" sz="16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④商品の特徴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6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8063516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1F880FB-650B-A618-EDB1-683386457E72}"/>
              </a:ext>
            </a:extLst>
          </p:cNvPr>
          <p:cNvSpPr txBox="1"/>
          <p:nvPr/>
        </p:nvSpPr>
        <p:spPr>
          <a:xfrm>
            <a:off x="542925" y="495300"/>
            <a:ext cx="877163" cy="369332"/>
          </a:xfrm>
          <a:prstGeom prst="rect">
            <a:avLst/>
          </a:prstGeom>
          <a:solidFill>
            <a:srgbClr val="8AC6D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記入用</a:t>
            </a:r>
          </a:p>
        </p:txBody>
      </p:sp>
    </p:spTree>
    <p:extLst>
      <p:ext uri="{BB962C8B-B14F-4D97-AF65-F5344CB8AC3E}">
        <p14:creationId xmlns:p14="http://schemas.microsoft.com/office/powerpoint/2010/main" val="40909215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楕円 9">
            <a:extLst>
              <a:ext uri="{FF2B5EF4-FFF2-40B4-BE49-F238E27FC236}">
                <a16:creationId xmlns:a16="http://schemas.microsoft.com/office/drawing/2014/main" id="{6D358B5A-1558-4F14-5411-197B2BCDE053}"/>
              </a:ext>
            </a:extLst>
          </p:cNvPr>
          <p:cNvSpPr/>
          <p:nvPr/>
        </p:nvSpPr>
        <p:spPr>
          <a:xfrm>
            <a:off x="7080762" y="2727816"/>
            <a:ext cx="3866995" cy="3866995"/>
          </a:xfrm>
          <a:prstGeom prst="ellipse">
            <a:avLst/>
          </a:prstGeom>
          <a:solidFill>
            <a:schemeClr val="bg1"/>
          </a:solidFill>
          <a:ln w="38100">
            <a:solidFill>
              <a:srgbClr val="8AC6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2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D050A44-B62B-C646-8E2D-C54096D4B3D0}"/>
              </a:ext>
            </a:extLst>
          </p:cNvPr>
          <p:cNvSpPr txBox="1"/>
          <p:nvPr/>
        </p:nvSpPr>
        <p:spPr>
          <a:xfrm>
            <a:off x="3425236" y="439396"/>
            <a:ext cx="5341527" cy="5078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ja-JP" altLang="en-US" sz="2700" b="1" dirty="0">
                <a:solidFill>
                  <a:srgbClr val="45454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バリュープロポジションキャンバス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2119676-8979-B990-4479-3AD3B1890F81}"/>
              </a:ext>
            </a:extLst>
          </p:cNvPr>
          <p:cNvSpPr/>
          <p:nvPr/>
        </p:nvSpPr>
        <p:spPr>
          <a:xfrm>
            <a:off x="1167750" y="1385136"/>
            <a:ext cx="4334837" cy="11014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620" dirty="0">
                <a:solidFill>
                  <a:srgbClr val="45454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①　バリュープロポジション：提供できる価値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A411DB2B-9062-BC62-0D2A-6EBB88E54E0B}"/>
              </a:ext>
            </a:extLst>
          </p:cNvPr>
          <p:cNvSpPr/>
          <p:nvPr/>
        </p:nvSpPr>
        <p:spPr>
          <a:xfrm>
            <a:off x="6890311" y="1385136"/>
            <a:ext cx="4133939" cy="11014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620" dirty="0">
                <a:solidFill>
                  <a:srgbClr val="45454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②　ターゲットとする顧客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89A5CC44-1C0E-98C6-3992-9BCCB9822F7A}"/>
              </a:ext>
            </a:extLst>
          </p:cNvPr>
          <p:cNvSpPr/>
          <p:nvPr/>
        </p:nvSpPr>
        <p:spPr>
          <a:xfrm>
            <a:off x="8687651" y="4486658"/>
            <a:ext cx="736720" cy="498599"/>
          </a:xfrm>
          <a:prstGeom prst="rect">
            <a:avLst/>
          </a:prstGeom>
          <a:solidFill>
            <a:srgbClr val="8AC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2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顧客</a:t>
            </a:r>
          </a:p>
        </p:txBody>
      </p: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E1C14AB8-DB23-6ACA-026A-1CB7683D567E}"/>
              </a:ext>
            </a:extLst>
          </p:cNvPr>
          <p:cNvCxnSpPr>
            <a:stCxn id="10" idx="2"/>
          </p:cNvCxnSpPr>
          <p:nvPr/>
        </p:nvCxnSpPr>
        <p:spPr>
          <a:xfrm flipV="1">
            <a:off x="7080762" y="4658331"/>
            <a:ext cx="1352316" cy="2983"/>
          </a:xfrm>
          <a:prstGeom prst="line">
            <a:avLst/>
          </a:prstGeom>
          <a:ln w="38100">
            <a:solidFill>
              <a:srgbClr val="8AC6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>
            <a:extLst>
              <a:ext uri="{FF2B5EF4-FFF2-40B4-BE49-F238E27FC236}">
                <a16:creationId xmlns:a16="http://schemas.microsoft.com/office/drawing/2014/main" id="{1C9DE754-8D56-9EAB-6293-9253917C8D30}"/>
              </a:ext>
            </a:extLst>
          </p:cNvPr>
          <p:cNvCxnSpPr>
            <a:cxnSpLocks/>
            <a:endCxn id="10" idx="7"/>
          </p:cNvCxnSpPr>
          <p:nvPr/>
        </p:nvCxnSpPr>
        <p:spPr>
          <a:xfrm flipV="1">
            <a:off x="9382618" y="3294124"/>
            <a:ext cx="998831" cy="1056353"/>
          </a:xfrm>
          <a:prstGeom prst="line">
            <a:avLst/>
          </a:prstGeom>
          <a:ln w="38100">
            <a:solidFill>
              <a:srgbClr val="8AC6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>
            <a:extLst>
              <a:ext uri="{FF2B5EF4-FFF2-40B4-BE49-F238E27FC236}">
                <a16:creationId xmlns:a16="http://schemas.microsoft.com/office/drawing/2014/main" id="{9746A62A-3BB4-6104-C972-E649A5D40AC7}"/>
              </a:ext>
            </a:extLst>
          </p:cNvPr>
          <p:cNvCxnSpPr>
            <a:cxnSpLocks/>
            <a:endCxn id="10" idx="5"/>
          </p:cNvCxnSpPr>
          <p:nvPr/>
        </p:nvCxnSpPr>
        <p:spPr>
          <a:xfrm>
            <a:off x="9382618" y="5068426"/>
            <a:ext cx="998831" cy="960077"/>
          </a:xfrm>
          <a:prstGeom prst="line">
            <a:avLst/>
          </a:prstGeom>
          <a:ln w="38100">
            <a:solidFill>
              <a:srgbClr val="8AC6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839A82BE-1580-AF44-FF09-10E8FDD6BEA4}"/>
              </a:ext>
            </a:extLst>
          </p:cNvPr>
          <p:cNvSpPr/>
          <p:nvPr/>
        </p:nvSpPr>
        <p:spPr>
          <a:xfrm>
            <a:off x="9697853" y="3649833"/>
            <a:ext cx="2358435" cy="5966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40" dirty="0">
                <a:solidFill>
                  <a:srgbClr val="45454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③　顧客が求めていること</a:t>
            </a:r>
            <a:endParaRPr lang="en-US" altLang="ja-JP" sz="1440" dirty="0">
              <a:solidFill>
                <a:srgbClr val="454545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40" dirty="0">
                <a:solidFill>
                  <a:srgbClr val="45454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叶えたいこと</a:t>
            </a: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7C18195B-5980-DD52-3522-00D4A57EA6F5}"/>
              </a:ext>
            </a:extLst>
          </p:cNvPr>
          <p:cNvSpPr/>
          <p:nvPr/>
        </p:nvSpPr>
        <p:spPr>
          <a:xfrm>
            <a:off x="7827227" y="2655846"/>
            <a:ext cx="2260106" cy="4303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40" dirty="0">
                <a:solidFill>
                  <a:srgbClr val="45454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④　顧客が感じるメリット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DEF34528-E596-56A9-3164-5ECD1469DAAD}"/>
              </a:ext>
            </a:extLst>
          </p:cNvPr>
          <p:cNvSpPr/>
          <p:nvPr/>
        </p:nvSpPr>
        <p:spPr>
          <a:xfrm>
            <a:off x="6907673" y="4687347"/>
            <a:ext cx="1621906" cy="4303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40" dirty="0">
                <a:solidFill>
                  <a:srgbClr val="45454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⑤　顧客の障害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BABBB4EF-BC8F-12FB-0F43-7D204399526C}"/>
              </a:ext>
            </a:extLst>
          </p:cNvPr>
          <p:cNvSpPr/>
          <p:nvPr/>
        </p:nvSpPr>
        <p:spPr>
          <a:xfrm>
            <a:off x="1314929" y="2659634"/>
            <a:ext cx="3935177" cy="3935177"/>
          </a:xfrm>
          <a:prstGeom prst="rect">
            <a:avLst/>
          </a:prstGeom>
          <a:solidFill>
            <a:schemeClr val="bg1"/>
          </a:solidFill>
          <a:ln w="38100">
            <a:solidFill>
              <a:srgbClr val="8AC6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20"/>
          </a:p>
        </p:txBody>
      </p: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58FAF0DF-E418-FF03-6A23-AB033C7D129A}"/>
              </a:ext>
            </a:extLst>
          </p:cNvPr>
          <p:cNvCxnSpPr>
            <a:cxnSpLocks/>
          </p:cNvCxnSpPr>
          <p:nvPr/>
        </p:nvCxnSpPr>
        <p:spPr>
          <a:xfrm>
            <a:off x="1314929" y="2659634"/>
            <a:ext cx="1565137" cy="1690843"/>
          </a:xfrm>
          <a:prstGeom prst="line">
            <a:avLst/>
          </a:prstGeom>
          <a:ln w="38100">
            <a:solidFill>
              <a:srgbClr val="8AC6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7B54BEEC-BC91-976E-D609-288638658451}"/>
              </a:ext>
            </a:extLst>
          </p:cNvPr>
          <p:cNvCxnSpPr>
            <a:cxnSpLocks/>
          </p:cNvCxnSpPr>
          <p:nvPr/>
        </p:nvCxnSpPr>
        <p:spPr>
          <a:xfrm flipV="1">
            <a:off x="1314929" y="5016657"/>
            <a:ext cx="1565137" cy="1558465"/>
          </a:xfrm>
          <a:prstGeom prst="line">
            <a:avLst/>
          </a:prstGeom>
          <a:ln w="38100">
            <a:solidFill>
              <a:srgbClr val="8AC6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6FF99303-E105-62C1-71E2-519F00837D3A}"/>
              </a:ext>
            </a:extLst>
          </p:cNvPr>
          <p:cNvCxnSpPr/>
          <p:nvPr/>
        </p:nvCxnSpPr>
        <p:spPr>
          <a:xfrm flipV="1">
            <a:off x="3897790" y="4658331"/>
            <a:ext cx="1352316" cy="2983"/>
          </a:xfrm>
          <a:prstGeom prst="line">
            <a:avLst/>
          </a:prstGeom>
          <a:ln w="38100">
            <a:solidFill>
              <a:srgbClr val="8AC6D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EA047741-FC49-880D-F79C-8050AA96B746}"/>
              </a:ext>
            </a:extLst>
          </p:cNvPr>
          <p:cNvSpPr/>
          <p:nvPr/>
        </p:nvSpPr>
        <p:spPr>
          <a:xfrm>
            <a:off x="553481" y="3240926"/>
            <a:ext cx="1939496" cy="4817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40" dirty="0">
                <a:solidFill>
                  <a:srgbClr val="45454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⑥　商品やサービス</a:t>
            </a:r>
          </a:p>
        </p:txBody>
      </p: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56B712E3-1C32-D2FB-836B-AC2A04B089DA}"/>
              </a:ext>
            </a:extLst>
          </p:cNvPr>
          <p:cNvSpPr/>
          <p:nvPr/>
        </p:nvSpPr>
        <p:spPr>
          <a:xfrm>
            <a:off x="2887145" y="4482400"/>
            <a:ext cx="736720" cy="498599"/>
          </a:xfrm>
          <a:prstGeom prst="rect">
            <a:avLst/>
          </a:prstGeom>
          <a:solidFill>
            <a:srgbClr val="8AC6D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2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自社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A9531C0F-4DFA-5D33-399F-E39CF49F50CE}"/>
              </a:ext>
            </a:extLst>
          </p:cNvPr>
          <p:cNvSpPr/>
          <p:nvPr/>
        </p:nvSpPr>
        <p:spPr>
          <a:xfrm>
            <a:off x="2471465" y="2561039"/>
            <a:ext cx="1939496" cy="4018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40" dirty="0">
                <a:solidFill>
                  <a:srgbClr val="45454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⑦　顧客へのメリット</a:t>
            </a:r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2BB2A5F2-3FCA-A7F2-3C96-9686B752049E}"/>
              </a:ext>
            </a:extLst>
          </p:cNvPr>
          <p:cNvSpPr/>
          <p:nvPr/>
        </p:nvSpPr>
        <p:spPr>
          <a:xfrm>
            <a:off x="3744999" y="4818701"/>
            <a:ext cx="1939496" cy="7950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440" dirty="0">
                <a:solidFill>
                  <a:srgbClr val="45454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⑧　顧客の障害を</a:t>
            </a:r>
            <a:endParaRPr lang="en-US" altLang="ja-JP" sz="1440" dirty="0">
              <a:solidFill>
                <a:srgbClr val="454545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440" dirty="0">
                <a:solidFill>
                  <a:srgbClr val="45454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取り除くもの</a:t>
            </a:r>
          </a:p>
        </p:txBody>
      </p:sp>
      <p:sp>
        <p:nvSpPr>
          <p:cNvPr id="44" name="正方形/長方形 43">
            <a:extLst>
              <a:ext uri="{FF2B5EF4-FFF2-40B4-BE49-F238E27FC236}">
                <a16:creationId xmlns:a16="http://schemas.microsoft.com/office/drawing/2014/main" id="{F345EC38-C65A-BC0B-2C24-9B750247468A}"/>
              </a:ext>
            </a:extLst>
          </p:cNvPr>
          <p:cNvSpPr/>
          <p:nvPr/>
        </p:nvSpPr>
        <p:spPr>
          <a:xfrm>
            <a:off x="1314929" y="1814642"/>
            <a:ext cx="3935177" cy="474956"/>
          </a:xfrm>
          <a:prstGeom prst="rect">
            <a:avLst/>
          </a:prstGeom>
          <a:noFill/>
          <a:ln w="38100">
            <a:solidFill>
              <a:srgbClr val="8AC6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20"/>
          </a:p>
        </p:txBody>
      </p:sp>
      <p:sp>
        <p:nvSpPr>
          <p:cNvPr id="45" name="正方形/長方形 44">
            <a:extLst>
              <a:ext uri="{FF2B5EF4-FFF2-40B4-BE49-F238E27FC236}">
                <a16:creationId xmlns:a16="http://schemas.microsoft.com/office/drawing/2014/main" id="{A3AD9B69-13BD-1A0E-505A-0DC0BCCDD08B}"/>
              </a:ext>
            </a:extLst>
          </p:cNvPr>
          <p:cNvSpPr/>
          <p:nvPr/>
        </p:nvSpPr>
        <p:spPr>
          <a:xfrm>
            <a:off x="6941895" y="1814642"/>
            <a:ext cx="3935177" cy="474956"/>
          </a:xfrm>
          <a:prstGeom prst="rect">
            <a:avLst/>
          </a:prstGeom>
          <a:noFill/>
          <a:ln w="38100">
            <a:solidFill>
              <a:srgbClr val="8AC6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620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1CDD3599-68A1-660E-0808-241AE91AEC34}"/>
              </a:ext>
            </a:extLst>
          </p:cNvPr>
          <p:cNvSpPr txBox="1"/>
          <p:nvPr/>
        </p:nvSpPr>
        <p:spPr>
          <a:xfrm>
            <a:off x="542925" y="495300"/>
            <a:ext cx="877163" cy="369332"/>
          </a:xfrm>
          <a:prstGeom prst="rect">
            <a:avLst/>
          </a:prstGeom>
          <a:solidFill>
            <a:srgbClr val="8AC6D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記入用</a:t>
            </a:r>
          </a:p>
        </p:txBody>
      </p:sp>
    </p:spTree>
    <p:extLst>
      <p:ext uri="{BB962C8B-B14F-4D97-AF65-F5344CB8AC3E}">
        <p14:creationId xmlns:p14="http://schemas.microsoft.com/office/powerpoint/2010/main" val="37133255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65AD84FF-6440-685E-B660-232CC6ADEA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7" y="739179"/>
            <a:ext cx="11249025" cy="5144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7019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2">
            <a:extLst>
              <a:ext uri="{FF2B5EF4-FFF2-40B4-BE49-F238E27FC236}">
                <a16:creationId xmlns:a16="http://schemas.microsoft.com/office/drawing/2014/main" id="{8D9DF0B1-E016-6530-2383-63826EE564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9923645"/>
              </p:ext>
            </p:extLst>
          </p:nvPr>
        </p:nvGraphicFramePr>
        <p:xfrm>
          <a:off x="1314451" y="693499"/>
          <a:ext cx="10019635" cy="3871224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971675">
                  <a:extLst>
                    <a:ext uri="{9D8B030D-6E8A-4147-A177-3AD203B41FA5}">
                      <a16:colId xmlns:a16="http://schemas.microsoft.com/office/drawing/2014/main" val="3525092441"/>
                    </a:ext>
                  </a:extLst>
                </a:gridCol>
                <a:gridCol w="2011990">
                  <a:extLst>
                    <a:ext uri="{9D8B030D-6E8A-4147-A177-3AD203B41FA5}">
                      <a16:colId xmlns:a16="http://schemas.microsoft.com/office/drawing/2014/main" val="2011134317"/>
                    </a:ext>
                  </a:extLst>
                </a:gridCol>
                <a:gridCol w="2011990">
                  <a:extLst>
                    <a:ext uri="{9D8B030D-6E8A-4147-A177-3AD203B41FA5}">
                      <a16:colId xmlns:a16="http://schemas.microsoft.com/office/drawing/2014/main" val="2425519454"/>
                    </a:ext>
                  </a:extLst>
                </a:gridCol>
                <a:gridCol w="2011990">
                  <a:extLst>
                    <a:ext uri="{9D8B030D-6E8A-4147-A177-3AD203B41FA5}">
                      <a16:colId xmlns:a16="http://schemas.microsoft.com/office/drawing/2014/main" val="845531121"/>
                    </a:ext>
                  </a:extLst>
                </a:gridCol>
                <a:gridCol w="2011990">
                  <a:extLst>
                    <a:ext uri="{9D8B030D-6E8A-4147-A177-3AD203B41FA5}">
                      <a16:colId xmlns:a16="http://schemas.microsoft.com/office/drawing/2014/main" val="2986485606"/>
                    </a:ext>
                  </a:extLst>
                </a:gridCol>
              </a:tblGrid>
              <a:tr h="483903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基本情報</a:t>
                      </a:r>
                    </a:p>
                  </a:txBody>
                  <a:tcPr marL="78574" marR="78574" marT="39287" marB="39287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990238"/>
                  </a:ext>
                </a:extLst>
              </a:tr>
              <a:tr h="48390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年齢</a:t>
                      </a: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extLst>
                  <a:ext uri="{0D108BD9-81ED-4DB2-BD59-A6C34878D82A}">
                    <a16:rowId xmlns:a16="http://schemas.microsoft.com/office/drawing/2014/main" val="3764851829"/>
                  </a:ext>
                </a:extLst>
              </a:tr>
              <a:tr h="483903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性別</a:t>
                      </a: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extLst>
                  <a:ext uri="{0D108BD9-81ED-4DB2-BD59-A6C34878D82A}">
                    <a16:rowId xmlns:a16="http://schemas.microsoft.com/office/drawing/2014/main" val="1089590075"/>
                  </a:ext>
                </a:extLst>
              </a:tr>
              <a:tr h="483903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家族構成</a:t>
                      </a: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extLst>
                  <a:ext uri="{0D108BD9-81ED-4DB2-BD59-A6C34878D82A}">
                    <a16:rowId xmlns:a16="http://schemas.microsoft.com/office/drawing/2014/main" val="3633277132"/>
                  </a:ext>
                </a:extLst>
              </a:tr>
              <a:tr h="483903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住まい</a:t>
                      </a: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extLst>
                  <a:ext uri="{0D108BD9-81ED-4DB2-BD59-A6C34878D82A}">
                    <a16:rowId xmlns:a16="http://schemas.microsoft.com/office/drawing/2014/main" val="573655053"/>
                  </a:ext>
                </a:extLst>
              </a:tr>
              <a:tr h="483903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職業</a:t>
                      </a: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extLst>
                  <a:ext uri="{0D108BD9-81ED-4DB2-BD59-A6C34878D82A}">
                    <a16:rowId xmlns:a16="http://schemas.microsoft.com/office/drawing/2014/main" val="3949735636"/>
                  </a:ext>
                </a:extLst>
              </a:tr>
              <a:tr h="483903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年収</a:t>
                      </a: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extLst>
                  <a:ext uri="{0D108BD9-81ED-4DB2-BD59-A6C34878D82A}">
                    <a16:rowId xmlns:a16="http://schemas.microsoft.com/office/drawing/2014/main" val="3666573230"/>
                  </a:ext>
                </a:extLst>
              </a:tr>
              <a:tr h="483903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志向</a:t>
                      </a: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extLst>
                  <a:ext uri="{0D108BD9-81ED-4DB2-BD59-A6C34878D82A}">
                    <a16:rowId xmlns:a16="http://schemas.microsoft.com/office/drawing/2014/main" val="2930563818"/>
                  </a:ext>
                </a:extLst>
              </a:tr>
            </a:tbl>
          </a:graphicData>
        </a:graphic>
      </p:graphicFrame>
      <p:graphicFrame>
        <p:nvGraphicFramePr>
          <p:cNvPr id="3" name="表 2">
            <a:extLst>
              <a:ext uri="{FF2B5EF4-FFF2-40B4-BE49-F238E27FC236}">
                <a16:creationId xmlns:a16="http://schemas.microsoft.com/office/drawing/2014/main" id="{53280EEA-2E08-970F-8787-5E05F7B4B7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0294356"/>
              </p:ext>
            </p:extLst>
          </p:nvPr>
        </p:nvGraphicFramePr>
        <p:xfrm>
          <a:off x="1314451" y="4749708"/>
          <a:ext cx="10019635" cy="193561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003927">
                  <a:extLst>
                    <a:ext uri="{9D8B030D-6E8A-4147-A177-3AD203B41FA5}">
                      <a16:colId xmlns:a16="http://schemas.microsoft.com/office/drawing/2014/main" val="3525092441"/>
                    </a:ext>
                  </a:extLst>
                </a:gridCol>
                <a:gridCol w="2003927">
                  <a:extLst>
                    <a:ext uri="{9D8B030D-6E8A-4147-A177-3AD203B41FA5}">
                      <a16:colId xmlns:a16="http://schemas.microsoft.com/office/drawing/2014/main" val="2011134317"/>
                    </a:ext>
                  </a:extLst>
                </a:gridCol>
                <a:gridCol w="2003927">
                  <a:extLst>
                    <a:ext uri="{9D8B030D-6E8A-4147-A177-3AD203B41FA5}">
                      <a16:colId xmlns:a16="http://schemas.microsoft.com/office/drawing/2014/main" val="2425519454"/>
                    </a:ext>
                  </a:extLst>
                </a:gridCol>
                <a:gridCol w="2003927">
                  <a:extLst>
                    <a:ext uri="{9D8B030D-6E8A-4147-A177-3AD203B41FA5}">
                      <a16:colId xmlns:a16="http://schemas.microsoft.com/office/drawing/2014/main" val="845531121"/>
                    </a:ext>
                  </a:extLst>
                </a:gridCol>
                <a:gridCol w="2003927">
                  <a:extLst>
                    <a:ext uri="{9D8B030D-6E8A-4147-A177-3AD203B41FA5}">
                      <a16:colId xmlns:a16="http://schemas.microsoft.com/office/drawing/2014/main" val="2986485606"/>
                    </a:ext>
                  </a:extLst>
                </a:gridCol>
              </a:tblGrid>
              <a:tr h="483903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solidFill>
                            <a:schemeClr val="bg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固有情報</a:t>
                      </a:r>
                    </a:p>
                  </a:txBody>
                  <a:tcPr marL="78574" marR="78574" marT="39287" marB="39287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600" dirty="0">
                        <a:solidFill>
                          <a:schemeClr val="bg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2990238"/>
                  </a:ext>
                </a:extLst>
              </a:tr>
              <a:tr h="483903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a</a:t>
                      </a:r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extLst>
                  <a:ext uri="{0D108BD9-81ED-4DB2-BD59-A6C34878D82A}">
                    <a16:rowId xmlns:a16="http://schemas.microsoft.com/office/drawing/2014/main" val="3764851829"/>
                  </a:ext>
                </a:extLst>
              </a:tr>
              <a:tr h="483903"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b</a:t>
                      </a:r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extLst>
                  <a:ext uri="{0D108BD9-81ED-4DB2-BD59-A6C34878D82A}">
                    <a16:rowId xmlns:a16="http://schemas.microsoft.com/office/drawing/2014/main" val="1089590075"/>
                  </a:ext>
                </a:extLst>
              </a:tr>
              <a:tr h="483903">
                <a:tc>
                  <a:txBody>
                    <a:bodyPr/>
                    <a:lstStyle/>
                    <a:p>
                      <a:r>
                        <a:rPr kumimoji="1" lang="en-US" altLang="ja-JP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c</a:t>
                      </a:r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extLst>
                  <a:ext uri="{0D108BD9-81ED-4DB2-BD59-A6C34878D82A}">
                    <a16:rowId xmlns:a16="http://schemas.microsoft.com/office/drawing/2014/main" val="3633277132"/>
                  </a:ext>
                </a:extLst>
              </a:tr>
            </a:tbl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DD0F257-3A9B-387D-82FB-20CD60B06E75}"/>
              </a:ext>
            </a:extLst>
          </p:cNvPr>
          <p:cNvSpPr txBox="1"/>
          <p:nvPr/>
        </p:nvSpPr>
        <p:spPr>
          <a:xfrm>
            <a:off x="161925" y="258405"/>
            <a:ext cx="877163" cy="369332"/>
          </a:xfrm>
          <a:prstGeom prst="rect">
            <a:avLst/>
          </a:prstGeom>
          <a:solidFill>
            <a:srgbClr val="8AC6D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記入用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7F45F37-17BB-BED8-BC6C-BD1C5D8BE278}"/>
              </a:ext>
            </a:extLst>
          </p:cNvPr>
          <p:cNvSpPr txBox="1"/>
          <p:nvPr/>
        </p:nvSpPr>
        <p:spPr>
          <a:xfrm>
            <a:off x="3382727" y="119906"/>
            <a:ext cx="5598007" cy="5078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ja-JP" altLang="en-US" sz="2700" b="1" dirty="0">
                <a:solidFill>
                  <a:srgbClr val="45454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セグメンテーション・ターゲティング</a:t>
            </a:r>
          </a:p>
        </p:txBody>
      </p:sp>
    </p:spTree>
    <p:extLst>
      <p:ext uri="{BB962C8B-B14F-4D97-AF65-F5344CB8AC3E}">
        <p14:creationId xmlns:p14="http://schemas.microsoft.com/office/powerpoint/2010/main" val="3592416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39C3E36D-8A1F-5C4A-FDC1-B0663D6EF11E}"/>
              </a:ext>
            </a:extLst>
          </p:cNvPr>
          <p:cNvSpPr txBox="1"/>
          <p:nvPr/>
        </p:nvSpPr>
        <p:spPr>
          <a:xfrm>
            <a:off x="5407321" y="119906"/>
            <a:ext cx="1548822" cy="50783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ctr"/>
            <a:r>
              <a:rPr lang="ja-JP" altLang="en-US" sz="2700" b="1" dirty="0">
                <a:solidFill>
                  <a:srgbClr val="454545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ペルソナ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32C149-3474-DAC0-E644-89F6C3F61B99}"/>
              </a:ext>
            </a:extLst>
          </p:cNvPr>
          <p:cNvSpPr/>
          <p:nvPr/>
        </p:nvSpPr>
        <p:spPr>
          <a:xfrm>
            <a:off x="609600" y="833353"/>
            <a:ext cx="2533650" cy="2419515"/>
          </a:xfrm>
          <a:prstGeom prst="rect">
            <a:avLst/>
          </a:prstGeom>
          <a:solidFill>
            <a:schemeClr val="bg1"/>
          </a:solidFill>
          <a:ln w="38100">
            <a:solidFill>
              <a:srgbClr val="8AC6D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顔のイメージ</a:t>
            </a:r>
          </a:p>
        </p:txBody>
      </p:sp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D178951E-FBB4-A442-6C07-413367D025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0342865"/>
              </p:ext>
            </p:extLst>
          </p:nvPr>
        </p:nvGraphicFramePr>
        <p:xfrm>
          <a:off x="3591590" y="833353"/>
          <a:ext cx="7628860" cy="241951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799560">
                  <a:extLst>
                    <a:ext uri="{9D8B030D-6E8A-4147-A177-3AD203B41FA5}">
                      <a16:colId xmlns:a16="http://schemas.microsoft.com/office/drawing/2014/main" val="3525092441"/>
                    </a:ext>
                  </a:extLst>
                </a:gridCol>
                <a:gridCol w="5829300">
                  <a:extLst>
                    <a:ext uri="{9D8B030D-6E8A-4147-A177-3AD203B41FA5}">
                      <a16:colId xmlns:a16="http://schemas.microsoft.com/office/drawing/2014/main" val="2011134317"/>
                    </a:ext>
                  </a:extLst>
                </a:gridCol>
              </a:tblGrid>
              <a:tr h="483903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名前</a:t>
                      </a: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endParaRPr kumimoji="1" lang="ja-JP" altLang="en-US" sz="16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extLst>
                  <a:ext uri="{0D108BD9-81ED-4DB2-BD59-A6C34878D82A}">
                    <a16:rowId xmlns:a16="http://schemas.microsoft.com/office/drawing/2014/main" val="1742990238"/>
                  </a:ext>
                </a:extLst>
              </a:tr>
              <a:tr h="48390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年齢・性別</a:t>
                      </a: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extLst>
                  <a:ext uri="{0D108BD9-81ED-4DB2-BD59-A6C34878D82A}">
                    <a16:rowId xmlns:a16="http://schemas.microsoft.com/office/drawing/2014/main" val="3764851829"/>
                  </a:ext>
                </a:extLst>
              </a:tr>
              <a:tr h="483903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職業</a:t>
                      </a: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extLst>
                  <a:ext uri="{0D108BD9-81ED-4DB2-BD59-A6C34878D82A}">
                    <a16:rowId xmlns:a16="http://schemas.microsoft.com/office/drawing/2014/main" val="1089590075"/>
                  </a:ext>
                </a:extLst>
              </a:tr>
              <a:tr h="483903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家族構成</a:t>
                      </a: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extLst>
                  <a:ext uri="{0D108BD9-81ED-4DB2-BD59-A6C34878D82A}">
                    <a16:rowId xmlns:a16="http://schemas.microsoft.com/office/drawing/2014/main" val="3633277132"/>
                  </a:ext>
                </a:extLst>
              </a:tr>
              <a:tr h="483903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年収・貯蓄</a:t>
                      </a: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extLst>
                  <a:ext uri="{0D108BD9-81ED-4DB2-BD59-A6C34878D82A}">
                    <a16:rowId xmlns:a16="http://schemas.microsoft.com/office/drawing/2014/main" val="2869941018"/>
                  </a:ext>
                </a:extLst>
              </a:tr>
            </a:tbl>
          </a:graphicData>
        </a:graphic>
      </p:graphicFrame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8B65BF97-54E9-7A0B-8C7D-0CA539D0C2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4177008"/>
              </p:ext>
            </p:extLst>
          </p:nvPr>
        </p:nvGraphicFramePr>
        <p:xfrm>
          <a:off x="609600" y="3843253"/>
          <a:ext cx="10610850" cy="2419515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502977">
                  <a:extLst>
                    <a:ext uri="{9D8B030D-6E8A-4147-A177-3AD203B41FA5}">
                      <a16:colId xmlns:a16="http://schemas.microsoft.com/office/drawing/2014/main" val="3525092441"/>
                    </a:ext>
                  </a:extLst>
                </a:gridCol>
                <a:gridCol w="8107873">
                  <a:extLst>
                    <a:ext uri="{9D8B030D-6E8A-4147-A177-3AD203B41FA5}">
                      <a16:colId xmlns:a16="http://schemas.microsoft.com/office/drawing/2014/main" val="2011134317"/>
                    </a:ext>
                  </a:extLst>
                </a:gridCol>
              </a:tblGrid>
              <a:tr h="483903">
                <a:tc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悩み</a:t>
                      </a: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endParaRPr kumimoji="1" lang="ja-JP" altLang="en-US" sz="1600" b="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extLst>
                  <a:ext uri="{0D108BD9-81ED-4DB2-BD59-A6C34878D82A}">
                    <a16:rowId xmlns:a16="http://schemas.microsoft.com/office/drawing/2014/main" val="1742990238"/>
                  </a:ext>
                </a:extLst>
              </a:tr>
              <a:tr h="483903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なぜ悩んでいる</a:t>
                      </a: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extLst>
                  <a:ext uri="{0D108BD9-81ED-4DB2-BD59-A6C34878D82A}">
                    <a16:rowId xmlns:a16="http://schemas.microsoft.com/office/drawing/2014/main" val="3764851829"/>
                  </a:ext>
                </a:extLst>
              </a:tr>
              <a:tr h="483903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理想なのは？</a:t>
                      </a: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extLst>
                  <a:ext uri="{0D108BD9-81ED-4DB2-BD59-A6C34878D82A}">
                    <a16:rowId xmlns:a16="http://schemas.microsoft.com/office/drawing/2014/main" val="1089590075"/>
                  </a:ext>
                </a:extLst>
              </a:tr>
              <a:tr h="483903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何が問題？</a:t>
                      </a: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extLst>
                  <a:ext uri="{0D108BD9-81ED-4DB2-BD59-A6C34878D82A}">
                    <a16:rowId xmlns:a16="http://schemas.microsoft.com/office/drawing/2014/main" val="3633277132"/>
                  </a:ext>
                </a:extLst>
              </a:tr>
              <a:tr h="483903">
                <a:tc>
                  <a:txBody>
                    <a:bodyPr/>
                    <a:lstStyle/>
                    <a:p>
                      <a:r>
                        <a:rPr kumimoji="1" lang="ja-JP" altLang="en-US" sz="1600" dirty="0"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その他</a:t>
                      </a:r>
                    </a:p>
                  </a:txBody>
                  <a:tcPr marL="78574" marR="78574" marT="39287" marB="39287"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marL="78574" marR="78574" marT="39287" marB="39287" anchor="ctr"/>
                </a:tc>
                <a:extLst>
                  <a:ext uri="{0D108BD9-81ED-4DB2-BD59-A6C34878D82A}">
                    <a16:rowId xmlns:a16="http://schemas.microsoft.com/office/drawing/2014/main" val="2869941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6447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274</Words>
  <Application>Microsoft Office PowerPoint</Application>
  <PresentationFormat>ワイド画面</PresentationFormat>
  <Paragraphs>94</Paragraphs>
  <Slides>12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6" baseType="lpstr">
      <vt:lpstr>BIZ UDPゴシック</vt:lpstr>
      <vt:lpstr>游ゴシック</vt:lpstr>
      <vt:lpstr>Arial</vt:lpstr>
      <vt:lpstr>Office テーマ</vt:lpstr>
      <vt:lpstr>マーケティング戦略</vt:lpstr>
      <vt:lpstr>PowerPoint プレゼンテーション</vt:lpstr>
      <vt:lpstr>PowerPoint プレゼンテーション</vt:lpstr>
      <vt:lpstr>PowerPoint プレゼンテーション</vt:lpstr>
      <vt:lpstr>3C分析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2022-07-18T12:31:19Z</dcterms:created>
  <dcterms:modified xsi:type="dcterms:W3CDTF">2022-07-18T12:45:20Z</dcterms:modified>
</cp:coreProperties>
</file>